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6.jpeg" ContentType="image/jpeg"/>
  <Override PartName="/ppt/media/image12.png" ContentType="image/png"/>
  <Override PartName="/ppt/media/image5.jpeg" ContentType="image/jpeg"/>
  <Override PartName="/ppt/media/image4.jpeg" ContentType="image/jpeg"/>
  <Override PartName="/ppt/media/image28.png" ContentType="image/png"/>
  <Override PartName="/ppt/media/image3.jpeg" ContentType="image/jpeg"/>
  <Override PartName="/ppt/media/image16.png" ContentType="image/png"/>
  <Override PartName="/ppt/media/image21.png" ContentType="image/png"/>
  <Override PartName="/ppt/media/image1.jpeg" ContentType="image/jpeg"/>
  <Override PartName="/ppt/media/image11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7.png" ContentType="image/png"/>
  <Override PartName="/ppt/media/image22.png" ContentType="image/png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1640" cy="1262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CSS/Pseudo-classes" TargetMode="External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CSS/Pseudo-elements" TargetMode="External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www.tutorialrepublic.com/css-reference/css3-properties.php" TargetMode="External"/><Relationship Id="rId2" Type="http://schemas.openxmlformats.org/officeDocument/2006/relationships/hyperlink" Target="https://css3clickchart.com/" TargetMode="External"/><Relationship Id="rId3" Type="http://schemas.openxmlformats.org/officeDocument/2006/relationships/hyperlink" Target="https://cloud.netlifyusercontent.com/assets/344dbf88-fdf9-42bb-adb4-46f01eedd629/0f93ca28-bcf5-4686-9af0-478084c6597f/css3-help-sheet-large1.jpg" TargetMode="External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eveloper.mozilla.org/en-US/docs/Web/CSS/filter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www.w3schools.com/html/html_responsive.asp" TargetMode="External"/><Relationship Id="rId2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habr.com/ru/post/467049/" TargetMode="External"/><Relationship Id="rId2" Type="http://schemas.openxmlformats.org/officeDocument/2006/relationships/hyperlink" Target="https://habr.com/ru/post/313938/" TargetMode="External"/><Relationship Id="rId3" Type="http://schemas.openxmlformats.org/officeDocument/2006/relationships/hyperlink" Target="https://codepen.io/NyX/pen/ebrvo" TargetMode="External"/><Relationship Id="rId4" Type="http://schemas.openxmlformats.org/officeDocument/2006/relationships/hyperlink" Target="https://codepen.io/team/css-tricks/pen/EKEYob" TargetMode="External"/><Relationship Id="rId5" Type="http://schemas.openxmlformats.org/officeDocument/2006/relationships/hyperlink" Target="https://codepen.io/jsarachan/pen/XeaZLR" TargetMode="External"/><Relationship Id="rId6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medium.com/web-standards/responsive-grid-system-89d07e48a564" TargetMode="External"/><Relationship Id="rId2" Type="http://schemas.openxmlformats.org/officeDocument/2006/relationships/hyperlink" Target="https://ux.pub/9-luchshix-setok-dlya-veb-i-mobilnogo-polzovatelskogo-interfejsa/" TargetMode="External"/><Relationship Id="rId3" Type="http://schemas.openxmlformats.org/officeDocument/2006/relationships/hyperlink" Target="https://gridbyexample.com/examples/" TargetMode="External"/><Relationship Id="rId4" Type="http://schemas.openxmlformats.org/officeDocument/2006/relationships/hyperlink" Target="https://medium.com/free-code-camp/how-to-quickly-prototype-apps-with-css-grid-and-css-variables-8d3d96d68eaa" TargetMode="External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ru.bem.info/methodology/quick-start/" TargetMode="External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getbootstrap.com/docs/4.0/getting-started/introduction/" TargetMode="External"/><Relationship Id="rId2" Type="http://schemas.openxmlformats.org/officeDocument/2006/relationships/hyperlink" Target="https://material-ui.com/styles/basics/" TargetMode="External"/><Relationship Id="rId3" Type="http://schemas.openxmlformats.org/officeDocument/2006/relationships/hyperlink" Target="https://www.w3schools.com/w3css/default.asp" TargetMode="External"/><Relationship Id="rId4" Type="http://schemas.openxmlformats.org/officeDocument/2006/relationships/hyperlink" Target="https://get.foundation/" TargetMode="External"/><Relationship Id="rId5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postcss.org/" TargetMode="External"/><Relationship Id="rId2" Type="http://schemas.openxmlformats.org/officeDocument/2006/relationships/hyperlink" Target="https://sass-lang.com/" TargetMode="External"/><Relationship Id="rId3" Type="http://schemas.openxmlformats.org/officeDocument/2006/relationships/hyperlink" Target="http://lesscss.org/usage/" TargetMode="External"/><Relationship Id="rId4" Type="http://schemas.openxmlformats.org/officeDocument/2006/relationships/hyperlink" Target="http://lesscss.org/less-preview/" TargetMode="External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caniuse.com/" TargetMode="External"/><Relationship Id="rId2" Type="http://schemas.openxmlformats.org/officeDocument/2006/relationships/hyperlink" Target="https://caniuse.com/?search=grid" TargetMode="Externa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://htmlbook.ru/samcss/napisanie-effektivnogo-koda" TargetMode="External"/><Relationship Id="rId2" Type="http://schemas.openxmlformats.org/officeDocument/2006/relationships/hyperlink" Target="http://htmlbook.ru/samcss/vvedenie-v-css" TargetMode="External"/><Relationship Id="rId3" Type="http://schemas.openxmlformats.org/officeDocument/2006/relationships/hyperlink" Target="https://medium.com/cssclass-com/css-basics-for-typography-160025e3aeca" TargetMode="External"/><Relationship Id="rId4" Type="http://schemas.openxmlformats.org/officeDocument/2006/relationships/hyperlink" Target="https://medium.com/web-standards/responsive-grid-system-89d07e48a564" TargetMode="External"/><Relationship Id="rId5" Type="http://schemas.openxmlformats.org/officeDocument/2006/relationships/hyperlink" Target="https://medium.com/@dedguran/&#1087;&#1086;&#1085;&#1080;&#1084;&#1072;&#1085;&#1080;&#1077;-css-&#1089;&#1077;&#1090;&#1086;&#1082;-&#1089;-&#1085;&#1091;&#1083;&#1103;-3bcf28b906f8" TargetMode="External"/><Relationship Id="rId6" Type="http://schemas.openxmlformats.org/officeDocument/2006/relationships/hyperlink" Target="https://habr.com/ru/post/334432/" TargetMode="External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i.pinimg.com/originals/81/d2/bf/81d2bffd2d12c8275ab2c708b3fd5297.gif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88000" y="2285640"/>
            <a:ext cx="8926200" cy="66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Введение в CSS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4032360" y="3852000"/>
            <a:ext cx="5182200" cy="97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Дмитрий Вайнер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Тлг: vki_front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5000760" y="548640"/>
            <a:ext cx="3684600" cy="321804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1488600" y="3840480"/>
            <a:ext cx="2076120" cy="292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Селекторы по классу и по ID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1000"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style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.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big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font-family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arial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, 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helvetica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, 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sans-serif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color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red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}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div#first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 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background-color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silver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}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style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head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body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div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id=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"first"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&lt;!-- Это div c серым фоном, стилизованный по id --&gt;</a:t>
            </a:r>
            <a:br/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div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p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class=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"big"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 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&lt;!-- Это текст красного цвета --&gt;</a:t>
            </a:r>
            <a:br/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body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6035040" y="2926080"/>
            <a:ext cx="3290760" cy="186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Классы и id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0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Класс может быть одинаковый у нескольких элементов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ul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class=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"list"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class=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"list-element"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&gt;1&lt;/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class=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"list-element"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&gt;2&lt;/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class=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"list-element"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&gt;3&lt;/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ul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endParaRPr b="0" lang="en-US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 Mono"/>
              </a:rPr>
              <a:t>У каждого элемента может быть назначено несколько классов (указываются через пробел)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p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class=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"big red good"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endParaRPr b="0" lang="en-US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 Mono"/>
              </a:rPr>
              <a:t>ID должен быть уникальным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div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id=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"reactRoot"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Селектор по потомкам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6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Через пробел: родитель родитель потомок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Выбирает потомков любого уровня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background-color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white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div span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background-color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lawngreen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div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&gt;Span #1, in the div.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&gt;Span #2, in the span that's in the div.&lt;/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div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&gt;Span #3, not in the div at all.&lt;/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endParaRPr b="0" lang="en-US" sz="24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280160" y="6623640"/>
            <a:ext cx="7535880" cy="82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Селектор по детям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0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Через угловую скобку: родитель &gt; ребёнок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Выбирает 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только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потомков первого уровня, непосредственно детей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background-color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white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}</a:t>
            </a:r>
            <a:br/>
            <a:br/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div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 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background-color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lawngreen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div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&gt;Span #1, in the div.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&gt;Span #2, in the span that's in the div.&lt;/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div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&gt;Span #3, not in the div at all.&lt;/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span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endParaRPr b="0" lang="en-US" sz="24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518840" y="6451920"/>
            <a:ext cx="7441200" cy="77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Селектор по соседям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Через плюсик: сосед1 + сосед2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Выбирает второй элемент, только если они на одном уровне вложенности и следуют один за другим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+ 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color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red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ul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&gt;One&lt;/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&gt;Two!&lt;/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&gt;Three&lt;/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ul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5527800" y="3931920"/>
            <a:ext cx="3157920" cy="228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Псевдоклассы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Список псевдоклассов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https://developer.mozilla.org/en-US/docs/Web/CSS/Pseudo-classes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Особо полезные: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:first-child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:nth-child()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:last-child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:only-child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Псевдоэлементы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Полный список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https://developer.mozilla.org/en-US/docs/Web/CSS/Pseudo-elements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Крайне полезные: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::first-letter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::after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::before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504000" y="596520"/>
            <a:ext cx="9070200" cy="669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Специфичность селекторов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504000" y="1188720"/>
            <a:ext cx="9070200" cy="60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1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Если к одному элементу подходит несколько правил, то применяется то правило, у которого специфичность селектора больше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Так и выглядит каскадность стилей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Специфичность вычисляется так: за каждый идентификатор (a) начисляется 100, за каждый класс и псевдокласс (b) начисляется 10, за каждый селектор тега и псевдоэлемент (c) начисляется 1.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*            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{}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/* a=0 b=0 c=0 -&gt; специфичность = 0   */</a:t>
            </a:r>
            <a:br/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           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{}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/* a=0 b=0 c=1 -&gt; специфичность = 1   */</a:t>
            </a:r>
            <a:br/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first-line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{}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/* a=0 b=0 c=2 -&gt; специфичность = 2   */</a:t>
            </a:r>
            <a:br/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ul li        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{}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/* a=0 b=0 c=2 -&gt; специфичность = 2   */</a:t>
            </a:r>
            <a:br/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ul ol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+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     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{}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/* a=0 b=0 c=3 -&gt; специфичность = 3   */</a:t>
            </a:r>
            <a:br/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ul 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.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red    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{}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/* a=0 b=1 c=2 -&gt; специфичность = 12  */</a:t>
            </a:r>
            <a:br/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.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red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.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level 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{}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/* a=0 b=2 c=1 -&gt; специфичность = 21  */</a:t>
            </a:r>
            <a:br/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#t34         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{}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/* a=1 b=0 c=0 -&gt; специфичность = 100 */</a:t>
            </a:r>
            <a:br/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#content #wrap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{}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/* a=2 b=0 c=0 -&gt; специфичность = 200 */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504000" y="596520"/>
            <a:ext cx="9070200" cy="669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Специфичность селекторов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"/>
          <p:cNvSpPr/>
          <p:nvPr/>
        </p:nvSpPr>
        <p:spPr>
          <a:xfrm>
            <a:off x="504000" y="1645920"/>
            <a:ext cx="7724520" cy="55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1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Встроенный стиль, добавляемый к тегу через атрибут 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style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, имеет специфичность 1000, поэтому всегда перекрывает связанные и глобальные стили. 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Однако добавление 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!important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перекрывает в том числе и встроенные стили.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Если два селектора имеют одинаковую специфичность, то применяться будет тот стиль, что указан в коде 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ниже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8046720" y="3506040"/>
            <a:ext cx="2081160" cy="207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Свойства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Полный список свойств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https://www.tutorialrepublic.com/css-reference/css3-properties.php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Динамический выбор свойств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https://css3clickchart.com/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Шпаргалка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4"/>
          <a:stretch/>
        </p:blipFill>
        <p:spPr>
          <a:xfrm>
            <a:off x="7000200" y="3200400"/>
            <a:ext cx="3079440" cy="435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7039800" y="2926080"/>
            <a:ext cx="3472920" cy="463248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504000" y="596520"/>
            <a:ext cx="9070200" cy="669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Что это?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Cascading Style Sheets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Впервые описан в 1994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Принят как стандарт в 1996 (24 года назад)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Сейчас принята третья версия CSS3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Создатель Håkon Wium Lie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Единицы измерения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Относительные единицы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Абсолютные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828800" y="2377440"/>
            <a:ext cx="4807080" cy="181224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2"/>
          <a:stretch/>
        </p:blipFill>
        <p:spPr>
          <a:xfrm>
            <a:off x="1828800" y="5005440"/>
            <a:ext cx="4936680" cy="221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Цвет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2707200" y="1278000"/>
            <a:ext cx="4606920" cy="609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4000" y="596520"/>
            <a:ext cx="9070200" cy="67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Фильтры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https://developer.mozilla.org/en-US/docs/Web/CSS/filter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1039680" y="2985120"/>
            <a:ext cx="8142840" cy="363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504000" y="596520"/>
            <a:ext cx="9070200" cy="669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Адаптивный диайн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6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Почитать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Должен хорошо смотреться на разных устройствах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Некоторые блоки не должны показываться на устройствах с маленькими экранами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Расположение блоков зависит от устройства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Поэтому верстаем mobile first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Размеры блоков резиновые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Делается это с помощью flexbox и grid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Адаптация под разные носители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Можно включать разные css для разных устройств: принтер или экран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Список возможных media: all, print, screen, speech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link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media=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"print, handheld"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rel=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"stylesheet"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href=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"print.css"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link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media=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"screen"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rel=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"stylesheet"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href=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"main.css"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04000" y="626760"/>
            <a:ext cx="907164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latin typeface="Arial"/>
              </a:rPr>
              <a:t>Адаптация под разный размер экрана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Это решается так называемыми медиа-запросами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Данное правило применится только для экранов не больше 800 пикселей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@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media screen and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(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max-width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0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800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px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) {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.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left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, .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main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, .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right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width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0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100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%;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/* The width is 100%, when the viewport is 800px or smaller */</a:t>
            </a:r>
            <a:br/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}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Flexbox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3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Идея: гибко располагать элементы внутри контейнера, распределяя между ними оставшееся место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У родительского элемента нужно задать свойство display: flex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Дочерние элементы будут распределены согласно своим свойствам и свойствам родителя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Flexbox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Почитать можно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тут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 и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тут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Примеры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https://codepen.io/NyX/pen/ebrvo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https://codepen.io/team/css-tricks/pen/EKEYob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5"/>
              </a:rPr>
              <a:t>https://codepen.io/jsarachan/pen/XeaZLR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504000" y="596520"/>
            <a:ext cx="9070200" cy="669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Дизайнерская сетка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4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Используется display: grid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Расположение основных блоков называется сеткой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Хорошая статья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 про то, как написать свою сетку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Можно использовать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готовые сетки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Огромный список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Для чата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5"/>
          <a:stretch/>
        </p:blipFill>
        <p:spPr>
          <a:xfrm>
            <a:off x="4572000" y="4875840"/>
            <a:ext cx="5597640" cy="268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504000" y="596520"/>
            <a:ext cx="9070200" cy="67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Система классов БЭМ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3000"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Блок – Элемент – Модификатор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Придумали в Yandex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Почитать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&lt;!-- Блок `search-form` имеет модификатор `theme` со значением `islands` --&gt;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form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class=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"search-form search-form_theme_islands"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input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class=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"search-form__input"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&lt;!-- Элемент `button` имеет модификатор `size` со значением `m` --&gt;</a:t>
            </a:r>
            <a:br/>
            <a:r>
              <a:rPr b="0" i="1" lang="en-US" sz="2400" spc="-1" strike="noStrike">
                <a:solidFill>
                  <a:srgbClr val="808080"/>
                </a:solidFill>
                <a:latin typeface="DejaVu Sans Mono"/>
                <a:ea typeface="DejaVu Sans Mono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button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class=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"search-form__button search-form__button_size_m"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&gt;Найти&lt;/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button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form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4000" y="596520"/>
            <a:ext cx="9070200" cy="669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Идея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5000"/>
          </a:bodyPr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Разделить содержимое страницы и её дизайн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Гибко управлять отображением страницы: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Задать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Цвет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Шрифт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Расположение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Размеры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Единый дизайн у разных страниц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Показывать разный дизайн для разных устройств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Применять правила отображения 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каскадно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: от более общих к более частным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504000" y="596520"/>
            <a:ext cx="9070200" cy="67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Готовые фреймворки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https://getbootstrap.com/docs/4.0/getting-started/introduction/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https://material-ui.com/styles/basics/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https://www.w3schools.com/w3css/default.asp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https://get.foundation/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504000" y="596520"/>
            <a:ext cx="9070200" cy="669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Процессоры CSS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504000" y="1769040"/>
            <a:ext cx="9070200" cy="30769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3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Идея: создать мета-язык над CSS, где можно было бы</a:t>
            </a:r>
            <a:endParaRPr b="0" lang="en-US" sz="26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Использовать вложенные конструкции</a:t>
            </a:r>
            <a:endParaRPr b="0" lang="en-US" sz="26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Переменные</a:t>
            </a:r>
            <a:endParaRPr b="0" lang="en-US" sz="26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Условия</a:t>
            </a:r>
            <a:endParaRPr b="0" lang="en-US" sz="26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Писать меньше кода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914400" y="4663440"/>
            <a:ext cx="4050000" cy="289584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2"/>
          <a:stretch/>
        </p:blipFill>
        <p:spPr>
          <a:xfrm>
            <a:off x="5517720" y="4293360"/>
            <a:ext cx="4140720" cy="301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04000" y="596520"/>
            <a:ext cx="9070200" cy="669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Процессоры CSS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504000" y="1769040"/>
            <a:ext cx="9070200" cy="197964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PostCSS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SASS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LESS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игровая площадка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5"/>
          <a:stretch/>
        </p:blipFill>
        <p:spPr>
          <a:xfrm>
            <a:off x="360" y="4311360"/>
            <a:ext cx="10080000" cy="324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504000" y="596520"/>
            <a:ext cx="9070200" cy="67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Проверка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504000" y="1769040"/>
            <a:ext cx="644544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Не все браузеры всё поддерживают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br/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да, IE?</a:t>
            </a:r>
            <a:endParaRPr b="0" lang="en-US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https://caniuse.com/</a:t>
            </a:r>
            <a:endParaRPr b="0" lang="en-US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Пример: можно ли использовать display: grid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https://caniuse.com/?search=grid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3"/>
          <a:stretch/>
        </p:blipFill>
        <p:spPr>
          <a:xfrm>
            <a:off x="0" y="4775040"/>
            <a:ext cx="10080000" cy="226548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4"/>
          <a:stretch/>
        </p:blipFill>
        <p:spPr>
          <a:xfrm>
            <a:off x="6309360" y="1188720"/>
            <a:ext cx="3821040" cy="212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504000" y="596520"/>
            <a:ext cx="9070200" cy="669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Список литературы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Основы</a:t>
            </a:r>
            <a:endParaRPr b="0" lang="en-US" sz="2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http://htmlbook.ru/samcss/napisanie-effektivnogo-koda</a:t>
            </a:r>
            <a:endParaRPr b="0" lang="en-US" sz="2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http://htmlbook.ru/samcss/vvedenie-v-css</a:t>
            </a:r>
            <a:endParaRPr b="0" lang="en-US" sz="2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ff"/>
                </a:solidFill>
                <a:latin typeface="Arial"/>
                <a:ea typeface="DejaVu Sans"/>
              </a:rPr>
              <a:t>Типографика</a:t>
            </a: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https://medium.com/cssclass-com/css-basics-for-typography-160025e3aeca</a:t>
            </a:r>
            <a:endParaRPr b="0" lang="en-US" sz="2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Сетки</a:t>
            </a:r>
            <a:endParaRPr b="0" lang="en-US" sz="2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https://medium.com/web-standards/responsive-grid-system-89d07e48a564</a:t>
            </a:r>
            <a:endParaRPr b="0" lang="en-US" sz="2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https://medium.com/@dedguran/%D0%BF%D0%BE%D0%BD%D0%B8%D0%BC%D0%B0%D0%BD%D0%B8%D0%B5-css-%D1%81%D0%B5%D1%82%D0%BE%D0%BA-%D1%81-%D0%BD%D1%83%D0%BB%D1%8F-3bcf28b906f8</a:t>
            </a:r>
            <a:endParaRPr b="0" lang="en-US" sz="2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https://habr.com/ru/post/334432/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Есть и минусы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504000" y="1769040"/>
            <a:ext cx="588924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Разные браузеры по-разному отображают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Необходимо поддерживать консистентность CSS и HTML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Не верстальщику немного сложно понять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https://i.pinimg.com/originals/81/d2/bf/81d2bffd2d12c8275ab2c708b3fd5297.gif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6302880" y="1554480"/>
            <a:ext cx="3937320" cy="488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7680960" y="4668840"/>
            <a:ext cx="2398680" cy="296100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Стили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Стиль браузера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Применяется, если не назначено никаких других стилей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Стиль автора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Применяется, если подключены CSS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Стиль пользователя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Применяется, если включен особый режим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Подключение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504000" y="1280160"/>
            <a:ext cx="9070200" cy="59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4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Сторонний файл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В блоке &lt;head&gt;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link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rel=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"stylesheet"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type=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"text/css"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href=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"style.css"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endParaRPr b="0" lang="en-US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 Mono"/>
              </a:rPr>
              <a:t>В самой странице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style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type=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"text/css"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#wrapper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 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padding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0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20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px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}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style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endParaRPr b="0" lang="en-US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 Mono"/>
              </a:rPr>
              <a:t>Комбинированный способ: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style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media=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"all"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@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import url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(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style.css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);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style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endParaRPr b="0" lang="en-US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 Mono"/>
              </a:rPr>
              <a:t>Внутри элемента: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p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style=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"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font-size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0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20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px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color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green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font-family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arial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, 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helvetica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, 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sans-serif"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.....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&lt;/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p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&gt;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Общий вид правила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2641680" y="2560320"/>
            <a:ext cx="4763880" cy="3867120"/>
          </a:xfrm>
          <a:prstGeom prst="rect">
            <a:avLst/>
          </a:prstGeom>
          <a:ln>
            <a:noFill/>
          </a:ln>
        </p:spPr>
      </p:pic>
      <p:sp>
        <p:nvSpPr>
          <p:cNvPr id="247" name="Line 2"/>
          <p:cNvSpPr/>
          <p:nvPr/>
        </p:nvSpPr>
        <p:spPr>
          <a:xfrm>
            <a:off x="1005840" y="2266560"/>
            <a:ext cx="2377440" cy="476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"/>
          <p:cNvSpPr/>
          <p:nvPr/>
        </p:nvSpPr>
        <p:spPr>
          <a:xfrm>
            <a:off x="457200" y="1920240"/>
            <a:ext cx="19195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селектор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9" name="Line 4"/>
          <p:cNvSpPr/>
          <p:nvPr/>
        </p:nvSpPr>
        <p:spPr>
          <a:xfrm>
            <a:off x="1005840" y="2277000"/>
            <a:ext cx="2377440" cy="18378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Line 5"/>
          <p:cNvSpPr/>
          <p:nvPr/>
        </p:nvSpPr>
        <p:spPr>
          <a:xfrm>
            <a:off x="1005840" y="2277000"/>
            <a:ext cx="2468880" cy="28436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6"/>
          <p:cNvSpPr/>
          <p:nvPr/>
        </p:nvSpPr>
        <p:spPr>
          <a:xfrm>
            <a:off x="3291840" y="6427800"/>
            <a:ext cx="3199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свойство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2" name="CustomShape 7"/>
          <p:cNvSpPr/>
          <p:nvPr/>
        </p:nvSpPr>
        <p:spPr>
          <a:xfrm>
            <a:off x="6492240" y="1920240"/>
            <a:ext cx="23767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значение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Line 8"/>
          <p:cNvSpPr/>
          <p:nvPr/>
        </p:nvSpPr>
        <p:spPr>
          <a:xfrm flipH="1">
            <a:off x="4480560" y="2350440"/>
            <a:ext cx="2743200" cy="849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9"/>
          <p:cNvSpPr/>
          <p:nvPr/>
        </p:nvSpPr>
        <p:spPr>
          <a:xfrm flipH="1">
            <a:off x="4480560" y="2352600"/>
            <a:ext cx="2743560" cy="5734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10"/>
          <p:cNvSpPr/>
          <p:nvPr/>
        </p:nvSpPr>
        <p:spPr>
          <a:xfrm flipH="1">
            <a:off x="5394960" y="2352600"/>
            <a:ext cx="1829160" cy="20365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11"/>
          <p:cNvSpPr/>
          <p:nvPr/>
        </p:nvSpPr>
        <p:spPr>
          <a:xfrm flipH="1" flipV="1">
            <a:off x="3474720" y="5852160"/>
            <a:ext cx="36576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12"/>
          <p:cNvSpPr/>
          <p:nvPr/>
        </p:nvSpPr>
        <p:spPr>
          <a:xfrm flipV="1">
            <a:off x="3840840" y="4297680"/>
            <a:ext cx="365400" cy="21949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6492240" y="4774320"/>
            <a:ext cx="3294360" cy="43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596520"/>
            <a:ext cx="9070200" cy="67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Селекторы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Селекторов может быть несколько в одном правиле, разделяются запятой.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li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.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class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, .</a:t>
            </a:r>
            <a:r>
              <a:rPr b="1" lang="en-US" sz="2400" spc="-1" strike="noStrike">
                <a:solidFill>
                  <a:srgbClr val="000080"/>
                </a:solidFill>
                <a:latin typeface="DejaVu Sans Mono"/>
                <a:ea typeface="DejaVu Sans Mono"/>
              </a:rPr>
              <a:t>another-lass 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{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  </a:t>
            </a:r>
            <a:r>
              <a:rPr b="1" lang="en-US" sz="2400" spc="-1" strike="noStrike">
                <a:solidFill>
                  <a:srgbClr val="0000ff"/>
                </a:solidFill>
                <a:latin typeface="DejaVu Sans Mono"/>
                <a:ea typeface="DejaVu Sans Mono"/>
              </a:rPr>
              <a:t>color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: </a:t>
            </a:r>
            <a:r>
              <a:rPr b="1" lang="en-US" sz="2400" spc="-1" strike="noStrike">
                <a:solidFill>
                  <a:srgbClr val="008000"/>
                </a:solidFill>
                <a:latin typeface="DejaVu Sans Mono"/>
                <a:ea typeface="DejaVu Sans Mono"/>
              </a:rPr>
              <a:t>red</a:t>
            </a:r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DejaVu Sans Mono"/>
                <a:ea typeface="DejaVu Sans Mono"/>
              </a:rPr>
              <a:t>}</a:t>
            </a:r>
            <a:endParaRPr b="0" lang="en-US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 Mono"/>
              </a:rPr>
              <a:t>Разные свойства, относящиеся к одному селектору хорошо бы записывать в одном правиле: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6283080" y="5394960"/>
            <a:ext cx="3570840" cy="210204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182880" y="5557680"/>
            <a:ext cx="5573160" cy="166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504000" y="596520"/>
            <a:ext cx="9070200" cy="66996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Селекторы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504000" y="1769040"/>
            <a:ext cx="9070200" cy="48535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3"/>
          <p:cNvSpPr/>
          <p:nvPr/>
        </p:nvSpPr>
        <p:spPr>
          <a:xfrm>
            <a:off x="504000" y="1463040"/>
            <a:ext cx="9070200" cy="54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2000"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Универсальные: *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 тегам: p, body, li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 классам (используется точка): .item, .list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 ID через #: #root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 атрибутам через [ ]: input[type=”text”]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 потомкам: родитель потомок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 детям: родитель &gt; ребёнок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 соседям: сосед1 + сосед2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 псевдоклассам: a:active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По псевдоэлементам: a::first-letter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2020-10-05T19:29:12Z</dcterms:created>
  <dc:creator/>
  <dc:description/>
  <dc:language>en-US</dc:language>
  <cp:lastModifiedBy/>
  <dcterms:modified xsi:type="dcterms:W3CDTF">2020-10-06T20:36:19Z</dcterms:modified>
  <cp:revision>41</cp:revision>
  <dc:subject/>
  <dc:title>Nature Illustration</dc:title>
</cp:coreProperties>
</file>